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1" r:id="rId6"/>
    <p:sldId id="262" r:id="rId7"/>
    <p:sldId id="276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llanmörkt format 2 - Dekorfär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58" autoAdjust="0"/>
  </p:normalViewPr>
  <p:slideViewPr>
    <p:cSldViewPr showGuides="1"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40EE8A-1072-4916-BBAC-963DC77A80B8}" type="datetimeFigureOut">
              <a:rPr lang="sv-SE" smtClean="0"/>
              <a:pPr/>
              <a:t>2009-01-19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A3DB9C-1E1C-4DE5-9FB6-E6FE1FA6173A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C28513-7238-42EE-AEAF-08CA3B732ADF}" type="datetimeFigureOut">
              <a:rPr lang="sv-SE" smtClean="0"/>
              <a:pPr/>
              <a:t>2009-01-19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4BC71-8873-46FE-8FA8-7C4666DDA948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4BC71-8873-46FE-8FA8-7C4666DDA948}" type="slidenum">
              <a:rPr lang="sv-SE" smtClean="0"/>
              <a:pPr/>
              <a:t>1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39BF62-E01B-4282-8B18-CF261FA03D9F}" type="datetimeFigureOut">
              <a:rPr lang="sv-SE" smtClean="0"/>
              <a:pPr>
                <a:defRPr/>
              </a:pPr>
              <a:t>2009-01-19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642B6A-670C-40C8-A126-F47303AD9136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0BE7C5-476C-409B-BB55-7E351EB931DE}" type="datetimeFigureOut">
              <a:rPr lang="sv-SE" smtClean="0"/>
              <a:pPr>
                <a:defRPr/>
              </a:pPr>
              <a:t>2009-01-19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B90EA0-A2EF-4AEC-9DC9-1BA654C8D2BD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2CBB8-6015-433D-B51D-81E02EC549AD}" type="datetimeFigureOut">
              <a:rPr lang="sv-SE" smtClean="0"/>
              <a:pPr>
                <a:defRPr/>
              </a:pPr>
              <a:t>2009-01-19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8D503-96AB-4A0E-9B0D-A365FBB8B6B6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F20DD6-B114-4751-8539-ED0218483B2B}" type="datetimeFigureOut">
              <a:rPr lang="sv-SE" smtClean="0"/>
              <a:pPr>
                <a:defRPr/>
              </a:pPr>
              <a:t>2009-01-19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E048CE-8BEE-4354-B023-A70FB190F4E0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3F1129-38B3-465D-90DF-AFDBCF11FBB0}" type="datetimeFigureOut">
              <a:rPr lang="sv-SE" smtClean="0"/>
              <a:pPr>
                <a:defRPr/>
              </a:pPr>
              <a:t>2009-01-19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0760F5-2880-423F-B673-1C79DC90CB9E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CFCC5E-9795-4E64-95C2-101F7ED3C3C3}" type="datetimeFigureOut">
              <a:rPr lang="sv-SE" smtClean="0"/>
              <a:pPr>
                <a:defRPr/>
              </a:pPr>
              <a:t>2009-01-19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4C5977-D5CD-41B4-9501-B87EE1355A46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2D35E5-D421-4E50-B28C-E73D2A9FA0E9}" type="datetimeFigureOut">
              <a:rPr lang="sv-SE" smtClean="0"/>
              <a:pPr>
                <a:defRPr/>
              </a:pPr>
              <a:t>2009-01-19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C519FC-2F71-4839-A9B6-2BBD10C76E2F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6B5123-A6E7-400B-AD1F-67B9007F1DEE}" type="datetimeFigureOut">
              <a:rPr lang="sv-SE" smtClean="0"/>
              <a:pPr>
                <a:defRPr/>
              </a:pPr>
              <a:t>2009-01-19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C7E6D6-5B20-4AC1-BE6E-67F85CA71D24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191F8A-FC10-4C72-B29A-A24AE89FA4C7}" type="datetimeFigureOut">
              <a:rPr lang="sv-SE" smtClean="0"/>
              <a:pPr>
                <a:defRPr/>
              </a:pPr>
              <a:t>2009-01-19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CBBCE-CAF2-4E73-B51B-5068E30211B6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8297FA-1AA8-4732-BC04-5640E3714FC5}" type="datetimeFigureOut">
              <a:rPr lang="sv-SE" smtClean="0"/>
              <a:pPr>
                <a:defRPr/>
              </a:pPr>
              <a:t>2009-01-19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78620E-3441-4767-BAB9-05FFF45156BA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629467-DE12-4814-AB6D-06E119EA070D}" type="datetimeFigureOut">
              <a:rPr lang="sv-SE" smtClean="0"/>
              <a:pPr>
                <a:defRPr/>
              </a:pPr>
              <a:t>2009-01-19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8F54B0-4667-4E90-AD19-71D7FDB7B49E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B6710FF-5EEE-4294-AF30-9C066CE47732}" type="datetimeFigureOut">
              <a:rPr lang="sv-SE" smtClean="0"/>
              <a:pPr>
                <a:defRPr/>
              </a:pPr>
              <a:t>2009-01-19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E6FF029-F109-465E-8E29-AB3AB53BEC40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Statistiska undersökningar</a:t>
            </a:r>
          </a:p>
        </p:txBody>
      </p:sp>
      <p:sp>
        <p:nvSpPr>
          <p:cNvPr id="4" name="Underrubri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smtClean="0"/>
              <a:t>Kapitel 1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r>
              <a:rPr lang="sv-SE" dirty="0" smtClean="0"/>
              <a:t>Systematiska </a:t>
            </a:r>
            <a:r>
              <a:rPr lang="sv-SE" dirty="0" smtClean="0">
                <a:solidFill>
                  <a:srgbClr val="FF0000"/>
                </a:solidFill>
              </a:rPr>
              <a:t>täckningsfel</a:t>
            </a:r>
            <a:r>
              <a:rPr lang="sv-SE" dirty="0" smtClean="0"/>
              <a:t> kan uppstå om ramen inte täcker målpopulationen.</a:t>
            </a:r>
          </a:p>
          <a:p>
            <a:r>
              <a:rPr lang="sv-SE" dirty="0" smtClean="0"/>
              <a:t>Ibland går det inte att få fram en ram. Ex. Barnmisshandel. Kan endast undersöka de som är registrerade. Det finns ett </a:t>
            </a:r>
            <a:r>
              <a:rPr lang="sv-SE" dirty="0" smtClean="0">
                <a:solidFill>
                  <a:srgbClr val="FF0000"/>
                </a:solidFill>
              </a:rPr>
              <a:t>mörkertal </a:t>
            </a:r>
            <a:r>
              <a:rPr lang="sv-SE" dirty="0" smtClean="0"/>
              <a:t>av de som aldrig registreras.</a:t>
            </a:r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Datainsamling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v-SE" dirty="0" smtClean="0"/>
              <a:t>Var noga med att formulera syftet med undersökningen.</a:t>
            </a:r>
          </a:p>
          <a:p>
            <a:r>
              <a:rPr lang="sv-SE" dirty="0" smtClean="0"/>
              <a:t>Randomisering.</a:t>
            </a:r>
          </a:p>
          <a:p>
            <a:r>
              <a:rPr lang="sv-SE" dirty="0" smtClean="0"/>
              <a:t>Vid frågeundersökningar</a:t>
            </a:r>
          </a:p>
          <a:p>
            <a:pPr lvl="1">
              <a:buFont typeface="Wingdings" pitchFamily="2" charset="2"/>
              <a:buChar char="§"/>
            </a:pPr>
            <a:r>
              <a:rPr lang="sv-SE" dirty="0" smtClean="0"/>
              <a:t>Enkelt språk</a:t>
            </a:r>
          </a:p>
          <a:p>
            <a:pPr lvl="1">
              <a:buFont typeface="Wingdings" pitchFamily="2" charset="2"/>
              <a:buChar char="§"/>
            </a:pPr>
            <a:r>
              <a:rPr lang="sv-SE" dirty="0" smtClean="0"/>
              <a:t>Förklara facktermer</a:t>
            </a:r>
          </a:p>
          <a:p>
            <a:pPr lvl="1">
              <a:buFont typeface="Wingdings" pitchFamily="2" charset="2"/>
              <a:buChar char="§"/>
            </a:pPr>
            <a:r>
              <a:rPr lang="sv-SE" dirty="0" smtClean="0"/>
              <a:t>Undvik prestigeladdade och känsliga frågor</a:t>
            </a:r>
          </a:p>
          <a:p>
            <a:pPr lvl="1">
              <a:buFont typeface="Wingdings" pitchFamily="2" charset="2"/>
              <a:buChar char="§"/>
            </a:pPr>
            <a:r>
              <a:rPr lang="sv-SE" dirty="0" smtClean="0"/>
              <a:t>Inga ledande frågor</a:t>
            </a:r>
          </a:p>
          <a:p>
            <a:pPr lvl="1">
              <a:buFont typeface="Wingdings" pitchFamily="2" charset="2"/>
              <a:buChar char="§"/>
            </a:pPr>
            <a:r>
              <a:rPr lang="sv-SE" dirty="0" smtClean="0"/>
              <a:t>Fråga om en sak i taget</a:t>
            </a:r>
          </a:p>
          <a:p>
            <a:r>
              <a:rPr lang="sv-SE" dirty="0" smtClean="0"/>
              <a:t>För många frågor kan ge </a:t>
            </a:r>
            <a:r>
              <a:rPr lang="sv-SE" dirty="0" smtClean="0">
                <a:solidFill>
                  <a:srgbClr val="FF0000"/>
                </a:solidFill>
              </a:rPr>
              <a:t>svarsbortfall</a:t>
            </a:r>
            <a:r>
              <a:rPr lang="sv-SE" dirty="0" smtClean="0"/>
              <a:t>, slarvigare svar. 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dirty="0" smtClean="0">
                <a:solidFill>
                  <a:srgbClr val="FF0000"/>
                </a:solidFill>
              </a:rPr>
              <a:t>Validitet</a:t>
            </a:r>
            <a:r>
              <a:rPr lang="sv-SE" dirty="0" smtClean="0"/>
              <a:t>, giltighet. Överensstämmer det vi har som syfte att mäta med det vi mäter?</a:t>
            </a:r>
          </a:p>
          <a:p>
            <a:pPr>
              <a:buNone/>
            </a:pPr>
            <a:r>
              <a:rPr lang="sv-SE" dirty="0" smtClean="0">
                <a:solidFill>
                  <a:srgbClr val="FF0000"/>
                </a:solidFill>
              </a:rPr>
              <a:t>Reliabilitet</a:t>
            </a:r>
            <a:r>
              <a:rPr lang="sv-SE" dirty="0" smtClean="0"/>
              <a:t>, tillförlitlighet. Upprepade mätningar på samma individ bör ge ungefär samma resultat. D.v.s. litet slumpmässigt fel.</a:t>
            </a:r>
          </a:p>
          <a:p>
            <a:pPr>
              <a:buNone/>
            </a:pPr>
            <a:r>
              <a:rPr lang="sv-SE" dirty="0" smtClean="0">
                <a:solidFill>
                  <a:srgbClr val="FF0000"/>
                </a:solidFill>
              </a:rPr>
              <a:t>Klassifikationsfel</a:t>
            </a:r>
            <a:r>
              <a:rPr lang="sv-SE" dirty="0" smtClean="0"/>
              <a:t>. Individerna i en undersökning kanske ska klassificeras t.ex. efter kön. Andra klassificeringar kan vara svårare och då kan fel uppstå.</a:t>
            </a:r>
          </a:p>
          <a:p>
            <a:pPr>
              <a:buNone/>
            </a:pPr>
            <a:r>
              <a:rPr lang="sv-SE" dirty="0" smtClean="0">
                <a:solidFill>
                  <a:srgbClr val="FF0000"/>
                </a:solidFill>
              </a:rPr>
              <a:t>Operationalisering</a:t>
            </a:r>
            <a:r>
              <a:rPr lang="sv-SE" dirty="0" smtClean="0"/>
              <a:t>. Abstrakta begrepp översätts till konkreta frågor. Ex. stress.</a:t>
            </a:r>
          </a:p>
          <a:p>
            <a:pPr>
              <a:buNone/>
            </a:pPr>
            <a:endParaRPr 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150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v-SE" dirty="0" smtClean="0">
                <a:solidFill>
                  <a:srgbClr val="FF0000"/>
                </a:solidFill>
              </a:rPr>
              <a:t>Teleskopeffekt.</a:t>
            </a:r>
            <a:r>
              <a:rPr lang="sv-SE" dirty="0" smtClean="0"/>
              <a:t> En händelse placeras felaktigt i tiden. </a:t>
            </a:r>
          </a:p>
          <a:p>
            <a:pPr>
              <a:buNone/>
            </a:pPr>
            <a:r>
              <a:rPr lang="sv-SE" dirty="0" smtClean="0">
                <a:solidFill>
                  <a:srgbClr val="FF0000"/>
                </a:solidFill>
              </a:rPr>
              <a:t>Intervjuareffekt. </a:t>
            </a:r>
            <a:r>
              <a:rPr lang="sv-SE" dirty="0" smtClean="0"/>
              <a:t>Den som intervjuas ger det svar som den tror att intervjuaren </a:t>
            </a:r>
            <a:r>
              <a:rPr lang="sv-SE" dirty="0" err="1" smtClean="0"/>
              <a:t>förvänatar</a:t>
            </a:r>
            <a:r>
              <a:rPr lang="sv-SE" dirty="0" smtClean="0"/>
              <a:t> sig.</a:t>
            </a:r>
          </a:p>
          <a:p>
            <a:pPr>
              <a:buNone/>
            </a:pPr>
            <a:r>
              <a:rPr lang="sv-SE" dirty="0" err="1" smtClean="0">
                <a:solidFill>
                  <a:srgbClr val="FF0000"/>
                </a:solidFill>
              </a:rPr>
              <a:t>Prestigebias</a:t>
            </a:r>
            <a:r>
              <a:rPr lang="sv-SE" dirty="0" smtClean="0">
                <a:solidFill>
                  <a:srgbClr val="FF0000"/>
                </a:solidFill>
              </a:rPr>
              <a:t>.</a:t>
            </a:r>
            <a:r>
              <a:rPr lang="sv-SE" dirty="0" smtClean="0"/>
              <a:t> Om det är prestige i någon fråga tenderar den som svarar att överdriva sin egen roll.  </a:t>
            </a:r>
            <a:endParaRPr lang="sv-SE" dirty="0" smtClean="0"/>
          </a:p>
          <a:p>
            <a:pPr>
              <a:buNone/>
            </a:pPr>
            <a:r>
              <a:rPr lang="sv-SE" dirty="0" smtClean="0">
                <a:solidFill>
                  <a:srgbClr val="FF0000"/>
                </a:solidFill>
              </a:rPr>
              <a:t>Slutna svarsalternativ. </a:t>
            </a:r>
            <a:r>
              <a:rPr lang="sv-SE" dirty="0" smtClean="0"/>
              <a:t>Svarsalternativen är givna.</a:t>
            </a:r>
          </a:p>
          <a:p>
            <a:pPr>
              <a:buNone/>
            </a:pPr>
            <a:r>
              <a:rPr lang="sv-SE" dirty="0" smtClean="0">
                <a:solidFill>
                  <a:srgbClr val="FF0000"/>
                </a:solidFill>
              </a:rPr>
              <a:t>Öppna svarsalternativ. </a:t>
            </a:r>
            <a:r>
              <a:rPr lang="sv-SE" dirty="0" smtClean="0"/>
              <a:t>Svaret formuleras helt av den som svarar.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Insamlingsmetoder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Postenkät/internetformulär</a:t>
            </a:r>
            <a:endParaRPr lang="sv-SE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 smtClean="0"/>
              <a:t>Billigt</a:t>
            </a:r>
          </a:p>
          <a:p>
            <a:r>
              <a:rPr lang="sv-SE" dirty="0" smtClean="0"/>
              <a:t>Viktigt att frågorna är lätta att förstå</a:t>
            </a:r>
          </a:p>
          <a:p>
            <a:r>
              <a:rPr lang="sv-SE" dirty="0" smtClean="0"/>
              <a:t>Vem har svarat?</a:t>
            </a:r>
          </a:p>
          <a:p>
            <a:r>
              <a:rPr lang="sv-SE" dirty="0" smtClean="0"/>
              <a:t>Stor risk för svarsbortfall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 smtClean="0"/>
              <a:t>Intervjuer</a:t>
            </a:r>
            <a:endParaRPr lang="sv-SE" dirty="0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v-SE" dirty="0" smtClean="0"/>
              <a:t>Frågor kan förtydligas</a:t>
            </a:r>
          </a:p>
          <a:p>
            <a:r>
              <a:rPr lang="sv-SE" dirty="0" smtClean="0"/>
              <a:t>Intervjuareffekt</a:t>
            </a:r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 8"/>
          <p:cNvSpPr/>
          <p:nvPr/>
        </p:nvSpPr>
        <p:spPr>
          <a:xfrm>
            <a:off x="571472" y="2607463"/>
            <a:ext cx="3357586" cy="1643074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 smtClean="0">
                <a:solidFill>
                  <a:schemeClr val="tx1"/>
                </a:solidFill>
              </a:rPr>
              <a:t>Kategorisk (kvalitativ)</a:t>
            </a:r>
          </a:p>
          <a:p>
            <a:pPr algn="ctr"/>
            <a:r>
              <a:rPr lang="sv-SE" dirty="0" smtClean="0">
                <a:solidFill>
                  <a:schemeClr val="tx1"/>
                </a:solidFill>
              </a:rPr>
              <a:t>Kön </a:t>
            </a:r>
          </a:p>
          <a:p>
            <a:pPr algn="ctr"/>
            <a:r>
              <a:rPr lang="sv-SE" dirty="0" smtClean="0">
                <a:solidFill>
                  <a:schemeClr val="tx1"/>
                </a:solidFill>
              </a:rPr>
              <a:t>Hårfärg</a:t>
            </a:r>
          </a:p>
          <a:p>
            <a:pPr algn="ctr"/>
            <a:r>
              <a:rPr lang="sv-SE" dirty="0" smtClean="0">
                <a:solidFill>
                  <a:schemeClr val="tx1"/>
                </a:solidFill>
              </a:rPr>
              <a:t>Bilmärke</a:t>
            </a:r>
          </a:p>
        </p:txBody>
      </p:sp>
      <p:sp>
        <p:nvSpPr>
          <p:cNvPr id="11" name="Ellips 10"/>
          <p:cNvSpPr/>
          <p:nvPr/>
        </p:nvSpPr>
        <p:spPr>
          <a:xfrm>
            <a:off x="4572000" y="2607463"/>
            <a:ext cx="3357586" cy="1643074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 smtClean="0">
                <a:solidFill>
                  <a:schemeClr val="tx1"/>
                </a:solidFill>
              </a:rPr>
              <a:t>Kvantitativ</a:t>
            </a:r>
          </a:p>
          <a:p>
            <a:pPr algn="ctr"/>
            <a:r>
              <a:rPr lang="sv-SE" sz="2400" dirty="0" smtClean="0">
                <a:solidFill>
                  <a:schemeClr val="tx1"/>
                </a:solidFill>
              </a:rPr>
              <a:t> (numerisk)</a:t>
            </a:r>
          </a:p>
        </p:txBody>
      </p:sp>
      <p:sp>
        <p:nvSpPr>
          <p:cNvPr id="12" name="Ellips 11"/>
          <p:cNvSpPr/>
          <p:nvPr/>
        </p:nvSpPr>
        <p:spPr>
          <a:xfrm>
            <a:off x="2214546" y="5143512"/>
            <a:ext cx="3000396" cy="1295408"/>
          </a:xfrm>
          <a:prstGeom prst="ellipse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 smtClean="0">
                <a:solidFill>
                  <a:schemeClr val="tx1"/>
                </a:solidFill>
              </a:rPr>
              <a:t>Diskret </a:t>
            </a:r>
          </a:p>
          <a:p>
            <a:pPr algn="ctr"/>
            <a:r>
              <a:rPr lang="sv-SE" dirty="0" smtClean="0">
                <a:solidFill>
                  <a:schemeClr val="tx1"/>
                </a:solidFill>
              </a:rPr>
              <a:t>Antal barn</a:t>
            </a:r>
          </a:p>
        </p:txBody>
      </p:sp>
      <p:sp>
        <p:nvSpPr>
          <p:cNvPr id="13" name="Ellips 12"/>
          <p:cNvSpPr/>
          <p:nvPr/>
        </p:nvSpPr>
        <p:spPr>
          <a:xfrm>
            <a:off x="5786446" y="5143512"/>
            <a:ext cx="3000396" cy="1295408"/>
          </a:xfrm>
          <a:prstGeom prst="ellipse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 smtClean="0">
                <a:solidFill>
                  <a:schemeClr val="tx1"/>
                </a:solidFill>
              </a:rPr>
              <a:t>Kontinuerlig </a:t>
            </a:r>
          </a:p>
          <a:p>
            <a:pPr algn="ctr"/>
            <a:r>
              <a:rPr lang="sv-SE" dirty="0" smtClean="0">
                <a:solidFill>
                  <a:schemeClr val="tx1"/>
                </a:solidFill>
              </a:rPr>
              <a:t>Ålder</a:t>
            </a:r>
          </a:p>
          <a:p>
            <a:pPr algn="ctr"/>
            <a:r>
              <a:rPr lang="sv-SE" dirty="0" smtClean="0">
                <a:solidFill>
                  <a:schemeClr val="tx1"/>
                </a:solidFill>
              </a:rPr>
              <a:t>Vikt</a:t>
            </a:r>
          </a:p>
        </p:txBody>
      </p:sp>
      <p:cxnSp>
        <p:nvCxnSpPr>
          <p:cNvPr id="15" name="Rak pil 14"/>
          <p:cNvCxnSpPr/>
          <p:nvPr/>
        </p:nvCxnSpPr>
        <p:spPr>
          <a:xfrm rot="10800000" flipV="1">
            <a:off x="2500298" y="1714488"/>
            <a:ext cx="857256" cy="785818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pil 15"/>
          <p:cNvCxnSpPr/>
          <p:nvPr/>
        </p:nvCxnSpPr>
        <p:spPr>
          <a:xfrm rot="16200000" flipH="1">
            <a:off x="5357818" y="1785926"/>
            <a:ext cx="785818" cy="642942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pil 19"/>
          <p:cNvCxnSpPr/>
          <p:nvPr/>
        </p:nvCxnSpPr>
        <p:spPr>
          <a:xfrm rot="10800000" flipV="1">
            <a:off x="4071934" y="4286256"/>
            <a:ext cx="1357322" cy="714380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pil 20"/>
          <p:cNvCxnSpPr/>
          <p:nvPr/>
        </p:nvCxnSpPr>
        <p:spPr>
          <a:xfrm rot="16200000" flipH="1">
            <a:off x="6607983" y="4393413"/>
            <a:ext cx="642942" cy="571504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 16"/>
          <p:cNvSpPr/>
          <p:nvPr/>
        </p:nvSpPr>
        <p:spPr>
          <a:xfrm>
            <a:off x="2714612" y="285728"/>
            <a:ext cx="3357586" cy="1428736"/>
          </a:xfrm>
          <a:prstGeom prst="ellipse">
            <a:avLst/>
          </a:prstGeom>
          <a:gradFill flip="none" rotWithShape="1">
            <a:gsLst>
              <a:gs pos="0">
                <a:srgbClr val="990000">
                  <a:tint val="66000"/>
                  <a:satMod val="160000"/>
                </a:srgbClr>
              </a:gs>
              <a:gs pos="50000">
                <a:srgbClr val="990000">
                  <a:tint val="44500"/>
                  <a:satMod val="160000"/>
                </a:srgbClr>
              </a:gs>
              <a:gs pos="100000">
                <a:srgbClr val="99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smtClean="0">
                <a:solidFill>
                  <a:schemeClr val="tx1"/>
                </a:solidFill>
              </a:rPr>
              <a:t>Variabler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Skalor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v-SE" dirty="0" smtClean="0">
                <a:solidFill>
                  <a:srgbClr val="FF0000"/>
                </a:solidFill>
              </a:rPr>
              <a:t>Nominalskala.</a:t>
            </a:r>
            <a:r>
              <a:rPr lang="sv-SE" dirty="0" smtClean="0"/>
              <a:t> Vid mätning av kategorivariabel. Resultatet kan ej rangordnas. Ex. Meningslöst att prata om den största färgen.</a:t>
            </a:r>
          </a:p>
          <a:p>
            <a:pPr>
              <a:buNone/>
            </a:pPr>
            <a:r>
              <a:rPr lang="sv-SE" dirty="0" err="1" smtClean="0">
                <a:solidFill>
                  <a:srgbClr val="FF0000"/>
                </a:solidFill>
              </a:rPr>
              <a:t>Ordinalskala</a:t>
            </a:r>
            <a:r>
              <a:rPr lang="sv-SE" dirty="0" smtClean="0">
                <a:solidFill>
                  <a:srgbClr val="FF0000"/>
                </a:solidFill>
              </a:rPr>
              <a:t> (ordningsskala). </a:t>
            </a:r>
            <a:r>
              <a:rPr lang="sv-SE" dirty="0" smtClean="0"/>
              <a:t>Rangordning av individer.</a:t>
            </a:r>
          </a:p>
          <a:p>
            <a:pPr>
              <a:buNone/>
            </a:pPr>
            <a:r>
              <a:rPr lang="sv-SE" dirty="0" smtClean="0">
                <a:solidFill>
                  <a:srgbClr val="FF0000"/>
                </a:solidFill>
              </a:rPr>
              <a:t>Intervallskala.</a:t>
            </a:r>
            <a:r>
              <a:rPr lang="sv-SE" dirty="0" smtClean="0"/>
              <a:t> Skillnader, t.ex. mellan olika individer. Kan adderas och subtraheras.</a:t>
            </a:r>
          </a:p>
          <a:p>
            <a:pPr>
              <a:buNone/>
            </a:pPr>
            <a:r>
              <a:rPr lang="sv-SE" dirty="0" smtClean="0">
                <a:solidFill>
                  <a:srgbClr val="FF0000"/>
                </a:solidFill>
              </a:rPr>
              <a:t>Kvotskala.</a:t>
            </a:r>
            <a:r>
              <a:rPr lang="sv-SE" dirty="0" smtClean="0"/>
              <a:t> Värdena har en absolut nollpunkt. Alla fyra räknesätten kan </a:t>
            </a:r>
            <a:r>
              <a:rPr lang="sv-SE" dirty="0" err="1" smtClean="0"/>
              <a:t>användas.-</a:t>
            </a:r>
            <a:endParaRPr 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Vilka ska ingå i undersökningen?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v-SE" dirty="0" smtClean="0">
                <a:solidFill>
                  <a:srgbClr val="FF0000"/>
                </a:solidFill>
              </a:rPr>
              <a:t>Totalundersökning.</a:t>
            </a:r>
            <a:r>
              <a:rPr lang="sv-SE" dirty="0" smtClean="0"/>
              <a:t> Om populationen är liten kan alla undersökas.</a:t>
            </a:r>
          </a:p>
          <a:p>
            <a:pPr>
              <a:buNone/>
            </a:pPr>
            <a:r>
              <a:rPr lang="sv-SE" dirty="0" smtClean="0">
                <a:solidFill>
                  <a:srgbClr val="FF0000"/>
                </a:solidFill>
              </a:rPr>
              <a:t>Stickprov.</a:t>
            </a:r>
            <a:r>
              <a:rPr lang="sv-SE" dirty="0" smtClean="0"/>
              <a:t> Vid experimentella undersökningar eller om populationen är stor måste antalet individer begränsas genom ett urval.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dirty="0" smtClean="0"/>
              <a:t>Urvalen bör vara sannolikhetsurval. Varje individ har en </a:t>
            </a:r>
            <a:r>
              <a:rPr lang="sv-SE" u="sng" dirty="0" smtClean="0"/>
              <a:t>känd</a:t>
            </a:r>
            <a:r>
              <a:rPr lang="sv-SE" dirty="0" smtClean="0"/>
              <a:t> sannolikhet att komma med i urvalet.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Några urvalssätt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v-SE" dirty="0" smtClean="0">
                <a:solidFill>
                  <a:srgbClr val="FF0000"/>
                </a:solidFill>
              </a:rPr>
              <a:t>Enkelt slumpmässigt urval. </a:t>
            </a:r>
            <a:r>
              <a:rPr lang="sv-SE" dirty="0" smtClean="0"/>
              <a:t>Alla individer har lika stor sannolikhet att väljas.</a:t>
            </a:r>
          </a:p>
          <a:p>
            <a:pPr>
              <a:buNone/>
            </a:pPr>
            <a:r>
              <a:rPr lang="sv-SE" dirty="0" smtClean="0">
                <a:solidFill>
                  <a:srgbClr val="FF0000"/>
                </a:solidFill>
              </a:rPr>
              <a:t>Systematiska urval. </a:t>
            </a:r>
            <a:r>
              <a:rPr lang="sv-SE" dirty="0" smtClean="0"/>
              <a:t>Kan användas om individerna är numrerade. Slumpmässig numrering → enkelt slumpmässigt urval. Obs. register kan ibland vara ordnande periodiskt, kan ge fel.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Några urvalssätt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v-SE" sz="3500" dirty="0" smtClean="0">
                <a:solidFill>
                  <a:srgbClr val="FF0000"/>
                </a:solidFill>
              </a:rPr>
              <a:t>Stratifierat urval. </a:t>
            </a:r>
            <a:r>
              <a:rPr lang="sv-SE" sz="3500" dirty="0" smtClean="0"/>
              <a:t>Populationen delas in i delpopulationer som det sedan görs enkelt slumpmässigt urval på. </a:t>
            </a:r>
          </a:p>
          <a:p>
            <a:pPr lvl="1">
              <a:buNone/>
            </a:pPr>
            <a:r>
              <a:rPr lang="sv-SE" sz="2000" dirty="0" smtClean="0"/>
              <a:t>Ex. Undersökning av företag i en bransch med många små, några medelstora och ett fåtal stora företag. Liten sannolikhet att ett sort kommer med även om dessa kanske är mest betydelsefulla. Undersök t.ex. 5% av de små, 20% av de medelstora och alla stora företag.</a:t>
            </a:r>
          </a:p>
          <a:p>
            <a:pPr marL="514350" indent="-514350">
              <a:buNone/>
            </a:pPr>
            <a:r>
              <a:rPr lang="sv-SE" sz="3500" dirty="0" smtClean="0">
                <a:solidFill>
                  <a:srgbClr val="FF0000"/>
                </a:solidFill>
              </a:rPr>
              <a:t>Flerstegsurval</a:t>
            </a:r>
            <a:endParaRPr lang="sv-SE" dirty="0" smtClean="0"/>
          </a:p>
          <a:p>
            <a:pPr marL="914400" lvl="1" indent="-514350">
              <a:buNone/>
            </a:pPr>
            <a:r>
              <a:rPr lang="sv-SE" sz="2200" dirty="0" smtClean="0"/>
              <a:t>Ex. Population: alla elever i grundskolan. Förteckning saknas. </a:t>
            </a:r>
          </a:p>
          <a:p>
            <a:pPr marL="1314450" lvl="2" indent="-514350">
              <a:buFont typeface="+mj-lt"/>
              <a:buAutoNum type="arabicPeriod"/>
            </a:pPr>
            <a:r>
              <a:rPr lang="sv-SE" sz="2200" dirty="0" smtClean="0"/>
              <a:t>Välj skolor slumpmässigt</a:t>
            </a:r>
          </a:p>
          <a:p>
            <a:pPr marL="1314450" lvl="2" indent="-514350">
              <a:buFont typeface="+mj-lt"/>
              <a:buAutoNum type="arabicPeriod"/>
            </a:pPr>
            <a:r>
              <a:rPr lang="sv-SE" sz="2200" dirty="0" smtClean="0"/>
              <a:t>Välj några klasser slumpmässigt.</a:t>
            </a:r>
          </a:p>
          <a:p>
            <a:pPr marL="1314450" lvl="2" indent="-514350">
              <a:buFont typeface="+mj-lt"/>
              <a:buAutoNum type="arabicPeriod"/>
            </a:pPr>
            <a:r>
              <a:rPr lang="sv-SE" sz="2200" dirty="0" smtClean="0"/>
              <a:t>Välj elever i klassen slumpmässigt.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Varför?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dirty="0" smtClean="0"/>
              <a:t>Exempel.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v-SE" dirty="0" smtClean="0"/>
              <a:t>Väljarundersökningar.  Politiker vill veta vad väljare tycker.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v-SE" dirty="0" smtClean="0"/>
              <a:t>Arbetsmiljöundersökning. Hur trivs personalen. Hur kan miljön förbättras?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v-SE" dirty="0" smtClean="0"/>
              <a:t>Försäkringsbolag. Hur ska premier sättas för att rätt ersättning ska kunna betalas ut?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v-SE" dirty="0" smtClean="0"/>
              <a:t>Läkemedel. Provas innan första användning. Är det nya läkemedlet bättre än ett gammalt?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Varför sannolikhetsurval?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v-SE" dirty="0" smtClean="0"/>
              <a:t>Det går att få en uppfattning om </a:t>
            </a:r>
            <a:r>
              <a:rPr lang="sv-SE" dirty="0" smtClean="0">
                <a:solidFill>
                  <a:srgbClr val="FF0000"/>
                </a:solidFill>
              </a:rPr>
              <a:t>slumpfelet</a:t>
            </a:r>
            <a:r>
              <a:rPr lang="sv-SE" dirty="0" smtClean="0"/>
              <a:t>, eller urvalsfelet.</a:t>
            </a:r>
          </a:p>
          <a:p>
            <a:pPr>
              <a:buNone/>
            </a:pPr>
            <a:r>
              <a:rPr lang="sv-SE" dirty="0" smtClean="0"/>
              <a:t>Om det inte finns några systematiska fel (</a:t>
            </a:r>
            <a:r>
              <a:rPr lang="sv-SE" dirty="0" err="1" smtClean="0"/>
              <a:t>bias</a:t>
            </a:r>
            <a:r>
              <a:rPr lang="sv-SE" dirty="0" smtClean="0"/>
              <a:t>) kommer det ändå finnas ett fel, slumpfel. Detta är skillnaden mellan det som mätts upp och det som skulle beräknats för hela populationen.</a:t>
            </a:r>
          </a:p>
          <a:p>
            <a:pPr>
              <a:buNone/>
            </a:pPr>
            <a:r>
              <a:rPr lang="sv-SE" dirty="0" smtClean="0"/>
              <a:t>Slumpfelet uppskattas via den </a:t>
            </a:r>
            <a:r>
              <a:rPr lang="sv-SE" dirty="0" smtClean="0">
                <a:solidFill>
                  <a:srgbClr val="FF0000"/>
                </a:solidFill>
              </a:rPr>
              <a:t>statistiska felmarginalen </a:t>
            </a:r>
            <a:r>
              <a:rPr lang="sv-SE" dirty="0" smtClean="0"/>
              <a:t>(kap. 6). I 95 fall av 100 är slumpfelet mindre än den statistiska felmarginalen.</a:t>
            </a:r>
            <a:endParaRPr 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Varför?</a:t>
            </a:r>
          </a:p>
        </p:txBody>
      </p:sp>
      <p:sp>
        <p:nvSpPr>
          <p:cNvPr id="4099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2892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sv-SE" smtClean="0"/>
              <a:t>Exempel forts.</a:t>
            </a:r>
          </a:p>
          <a:p>
            <a:r>
              <a:rPr lang="sv-SE" smtClean="0"/>
              <a:t>Marknadsundersökningar. Vad vill konsumenterna ha?</a:t>
            </a:r>
          </a:p>
          <a:p>
            <a:r>
              <a:rPr lang="sv-SE" smtClean="0"/>
              <a:t>Produktion. Andelen av produkterna som är defekta och inte går att sälja.</a:t>
            </a:r>
          </a:p>
        </p:txBody>
      </p:sp>
      <p:pic>
        <p:nvPicPr>
          <p:cNvPr id="4100" name="Picture 2" descr="C:\Documents and Settings\Administrator\Local Settings\Temporary Internet Files\Content.IE5\QTW3PZML\MCj0280751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50" y="4357688"/>
            <a:ext cx="2286000" cy="215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Klassificering av undersökningar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dirty="0" smtClean="0"/>
              <a:t>Efter mål:</a:t>
            </a:r>
          </a:p>
          <a:p>
            <a:pPr>
              <a:buFont typeface="Arial" pitchFamily="34" charset="0"/>
              <a:buChar char="•"/>
            </a:pPr>
            <a:r>
              <a:rPr lang="sv-SE" b="1" dirty="0" smtClean="0">
                <a:solidFill>
                  <a:srgbClr val="FF0000"/>
                </a:solidFill>
              </a:rPr>
              <a:t>Beskrivande.</a:t>
            </a:r>
            <a:r>
              <a:rPr lang="sv-SE" dirty="0" smtClean="0">
                <a:solidFill>
                  <a:srgbClr val="FF0000"/>
                </a:solidFill>
              </a:rPr>
              <a:t>  </a:t>
            </a:r>
            <a:r>
              <a:rPr lang="sv-SE" dirty="0" smtClean="0"/>
              <a:t>Ta reda på hur läget ser ut. Inslag i alla statistiska undersökningar. </a:t>
            </a:r>
            <a:r>
              <a:rPr lang="sv-SE" sz="2000" dirty="0" smtClean="0">
                <a:solidFill>
                  <a:srgbClr val="002060"/>
                </a:solidFill>
              </a:rPr>
              <a:t>Ex. Partisympatiundersökning. Hur stor andel av väljarna sympatiserar med ett visst parti.</a:t>
            </a:r>
          </a:p>
          <a:p>
            <a:pPr>
              <a:buFont typeface="Arial" pitchFamily="34" charset="0"/>
              <a:buChar char="•"/>
            </a:pPr>
            <a:r>
              <a:rPr lang="sv-SE" b="1" dirty="0" smtClean="0">
                <a:solidFill>
                  <a:srgbClr val="FF0000"/>
                </a:solidFill>
              </a:rPr>
              <a:t>Analytisk. </a:t>
            </a:r>
            <a:r>
              <a:rPr lang="sv-SE" dirty="0" err="1" smtClean="0"/>
              <a:t>Sytftet</a:t>
            </a:r>
            <a:r>
              <a:rPr lang="sv-SE" dirty="0" smtClean="0"/>
              <a:t> är att få svar på en fråga. Förklara samband. </a:t>
            </a:r>
            <a:r>
              <a:rPr lang="sv-SE" dirty="0" err="1" smtClean="0"/>
              <a:t>Orsak-verkan</a:t>
            </a:r>
            <a:r>
              <a:rPr lang="sv-SE" dirty="0" smtClean="0"/>
              <a:t>. </a:t>
            </a:r>
            <a:r>
              <a:rPr lang="sv-SE" sz="2000" dirty="0" smtClean="0">
                <a:solidFill>
                  <a:srgbClr val="002060"/>
                </a:solidFill>
              </a:rPr>
              <a:t>Ex. Partisympatiundersökning. Har stödet för ett visst parti ökat sedan förra mätningen?</a:t>
            </a:r>
            <a:endParaRPr lang="sv-SE" sz="20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Klassificering av undersökningar</a:t>
            </a:r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v-SE" dirty="0" smtClean="0"/>
              <a:t>Efter metoder som används:</a:t>
            </a:r>
          </a:p>
          <a:p>
            <a:pPr marL="514350" indent="-514350"/>
            <a:r>
              <a:rPr lang="sv-SE" b="1" dirty="0" smtClean="0">
                <a:solidFill>
                  <a:srgbClr val="FF0000"/>
                </a:solidFill>
              </a:rPr>
              <a:t>Experimentell.</a:t>
            </a:r>
            <a:r>
              <a:rPr lang="sv-SE" dirty="0" smtClean="0"/>
              <a:t> Vi utför experiment, d.v.s. påverkar själva det som studeras. Vi kan</a:t>
            </a:r>
          </a:p>
          <a:p>
            <a:pPr marL="914400" lvl="1" indent="-514350">
              <a:buFont typeface="+mj-lt"/>
              <a:buAutoNum type="arabicPeriod"/>
            </a:pPr>
            <a:r>
              <a:rPr lang="sv-SE" dirty="0" smtClean="0"/>
              <a:t>Upprepa försöket </a:t>
            </a:r>
          </a:p>
          <a:p>
            <a:pPr marL="914400" lvl="1" indent="-514350">
              <a:buFont typeface="+mj-lt"/>
              <a:buAutoNum type="arabicPeriod"/>
            </a:pPr>
            <a:r>
              <a:rPr lang="sv-SE" dirty="0" smtClean="0"/>
              <a:t>Kontrollera försöksbetingelser.</a:t>
            </a:r>
            <a:endParaRPr lang="sv-SE" dirty="0"/>
          </a:p>
          <a:p>
            <a:pPr marL="514350" indent="-514350">
              <a:buNone/>
            </a:pPr>
            <a:r>
              <a:rPr lang="sv-SE" sz="2000" dirty="0" smtClean="0">
                <a:solidFill>
                  <a:srgbClr val="002060"/>
                </a:solidFill>
              </a:rPr>
              <a:t>Ex. Hur beror vattnets kokpunkt av omgivande tryck? Koka vatten vid olika tryck och mät temperaturen.</a:t>
            </a:r>
          </a:p>
          <a:p>
            <a:pPr marL="514350" indent="-514350"/>
            <a:r>
              <a:rPr lang="sv-SE" b="1" dirty="0" smtClean="0">
                <a:solidFill>
                  <a:srgbClr val="FF0000"/>
                </a:solidFill>
              </a:rPr>
              <a:t>Icke-experimentell.</a:t>
            </a:r>
            <a:r>
              <a:rPr lang="sv-SE" dirty="0" smtClean="0">
                <a:solidFill>
                  <a:srgbClr val="002060"/>
                </a:solidFill>
              </a:rPr>
              <a:t> </a:t>
            </a:r>
            <a:r>
              <a:rPr lang="sv-SE" dirty="0" smtClean="0"/>
              <a:t>Konstatera vad som inträffat och dra slutsatser. </a:t>
            </a:r>
          </a:p>
          <a:p>
            <a:pPr marL="514350" indent="-514350">
              <a:buNone/>
            </a:pPr>
            <a:r>
              <a:rPr lang="sv-SE" sz="2000" dirty="0" smtClean="0">
                <a:solidFill>
                  <a:srgbClr val="002060"/>
                </a:solidFill>
              </a:rPr>
              <a:t>Ex. Vilken betydelse har kosten för depressioner.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714348" y="785794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>
                <a:latin typeface="+mn-lt"/>
              </a:rPr>
              <a:t>Ex. </a:t>
            </a:r>
            <a:r>
              <a:rPr lang="sv-SE" sz="2800" dirty="0" smtClean="0">
                <a:latin typeface="+mn-lt"/>
              </a:rPr>
              <a:t>Läkemedel - ett experimentellt försök. </a:t>
            </a:r>
            <a:endParaRPr lang="sv-SE" sz="2800" dirty="0">
              <a:latin typeface="+mn-lt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1428728" y="3214686"/>
            <a:ext cx="2360262" cy="830997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sv-SE" sz="2400" dirty="0" smtClean="0">
                <a:solidFill>
                  <a:srgbClr val="002060"/>
                </a:solidFill>
                <a:latin typeface="+mn-lt"/>
              </a:rPr>
              <a:t>Experimentgrupp</a:t>
            </a:r>
          </a:p>
          <a:p>
            <a:r>
              <a:rPr lang="sv-SE" sz="2400" dirty="0" smtClean="0">
                <a:solidFill>
                  <a:srgbClr val="002060"/>
                </a:solidFill>
                <a:latin typeface="+mn-lt"/>
              </a:rPr>
              <a:t>Läkemedel</a:t>
            </a:r>
            <a:endParaRPr lang="sv-SE" sz="2400" dirty="0">
              <a:solidFill>
                <a:srgbClr val="002060"/>
              </a:solidFill>
              <a:latin typeface="+mn-lt"/>
            </a:endParaRPr>
          </a:p>
        </p:txBody>
      </p:sp>
      <p:cxnSp>
        <p:nvCxnSpPr>
          <p:cNvPr id="11" name="Rak pil 10"/>
          <p:cNvCxnSpPr/>
          <p:nvPr/>
        </p:nvCxnSpPr>
        <p:spPr>
          <a:xfrm>
            <a:off x="4357686" y="2214554"/>
            <a:ext cx="928694" cy="785818"/>
          </a:xfrm>
          <a:prstGeom prst="straightConnector1">
            <a:avLst/>
          </a:prstGeom>
          <a:ln w="57150">
            <a:solidFill>
              <a:schemeClr val="accent1"/>
            </a:solidFill>
            <a:tailEnd type="arrow"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Rak pil 12"/>
          <p:cNvCxnSpPr/>
          <p:nvPr/>
        </p:nvCxnSpPr>
        <p:spPr>
          <a:xfrm rot="10800000" flipV="1">
            <a:off x="2714612" y="2214554"/>
            <a:ext cx="857256" cy="714380"/>
          </a:xfrm>
          <a:prstGeom prst="straightConnector1">
            <a:avLst/>
          </a:prstGeom>
          <a:ln w="57150">
            <a:tailEnd type="arrow"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textruta 13"/>
          <p:cNvSpPr txBox="1"/>
          <p:nvPr/>
        </p:nvSpPr>
        <p:spPr>
          <a:xfrm>
            <a:off x="5715008" y="2500306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FF0000"/>
                </a:solidFill>
                <a:latin typeface="+mn-lt"/>
              </a:rPr>
              <a:t>Slumpmässig  uppdelning i två lika stora grupper</a:t>
            </a:r>
            <a:endParaRPr lang="sv-SE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6" name="textruta 15"/>
          <p:cNvSpPr txBox="1"/>
          <p:nvPr/>
        </p:nvSpPr>
        <p:spPr>
          <a:xfrm>
            <a:off x="2714612" y="1571612"/>
            <a:ext cx="2871299" cy="461665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sv-SE" sz="2400" dirty="0">
                <a:solidFill>
                  <a:srgbClr val="002060"/>
                </a:solidFill>
              </a:rPr>
              <a:t>Antal personer: 60. </a:t>
            </a:r>
          </a:p>
        </p:txBody>
      </p:sp>
      <p:sp>
        <p:nvSpPr>
          <p:cNvPr id="17" name="textruta 16"/>
          <p:cNvSpPr txBox="1"/>
          <p:nvPr/>
        </p:nvSpPr>
        <p:spPr>
          <a:xfrm>
            <a:off x="4572000" y="3214686"/>
            <a:ext cx="1905715" cy="830997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sv-SE" sz="2400" dirty="0" smtClean="0">
                <a:solidFill>
                  <a:srgbClr val="002060"/>
                </a:solidFill>
                <a:latin typeface="+mn-lt"/>
              </a:rPr>
              <a:t>Kontrollgrupp</a:t>
            </a:r>
          </a:p>
          <a:p>
            <a:r>
              <a:rPr lang="sv-SE" sz="2400" dirty="0" smtClean="0">
                <a:solidFill>
                  <a:srgbClr val="002060"/>
                </a:solidFill>
                <a:latin typeface="+mn-lt"/>
              </a:rPr>
              <a:t>Placebo</a:t>
            </a:r>
            <a:endParaRPr lang="sv-SE" sz="2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9" name="textruta 18"/>
          <p:cNvSpPr txBox="1"/>
          <p:nvPr/>
        </p:nvSpPr>
        <p:spPr>
          <a:xfrm>
            <a:off x="785786" y="4572008"/>
            <a:ext cx="78581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>
                <a:solidFill>
                  <a:srgbClr val="FF0000"/>
                </a:solidFill>
                <a:latin typeface="+mn-lt"/>
              </a:rPr>
              <a:t>Blindförsök:</a:t>
            </a:r>
            <a:r>
              <a:rPr lang="sv-SE" sz="2400" dirty="0" smtClean="0">
                <a:latin typeface="+mn-lt"/>
              </a:rPr>
              <a:t> Deltagarna vet ej vilken grupp de tillhör</a:t>
            </a:r>
          </a:p>
          <a:p>
            <a:r>
              <a:rPr lang="sv-SE" sz="2400" dirty="0" smtClean="0">
                <a:solidFill>
                  <a:srgbClr val="FF0000"/>
                </a:solidFill>
                <a:latin typeface="+mn-lt"/>
              </a:rPr>
              <a:t>Dubbelblindförsök:</a:t>
            </a:r>
            <a:r>
              <a:rPr lang="sv-SE" sz="2400" dirty="0" smtClean="0">
                <a:latin typeface="+mn-lt"/>
              </a:rPr>
              <a:t> Varken deltagare eller den som registrerar resultat vet vilken grupp patienterna tillhör</a:t>
            </a:r>
            <a:r>
              <a:rPr lang="sv-SE" sz="2400" dirty="0" smtClean="0">
                <a:latin typeface="+mn-lt"/>
              </a:rPr>
              <a:t>.</a:t>
            </a:r>
            <a:endParaRPr lang="sv-SE" sz="24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Ex. Ett kvasiexperimentellt försök</a:t>
            </a:r>
            <a:r>
              <a:rPr lang="sv-SE" dirty="0" smtClean="0">
                <a:solidFill>
                  <a:srgbClr val="FF0000"/>
                </a:solidFill>
              </a:rPr>
              <a:t> </a:t>
            </a:r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857224" y="1285860"/>
            <a:ext cx="74295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/>
              <a:t>Sju ungdomsbrottslingar fick erbjudande om föreningsarbete under villkorlig frigivning. Åtta ungdomsbrottslingar med liknande bakgrund studerades samtidigt. Jämförelsegruppen har ej tagits fram med slumpen som i den experimentella läkemedelsundersökningen.</a:t>
            </a:r>
            <a:endParaRPr lang="sv-SE" sz="2400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1000100" y="4143380"/>
          <a:ext cx="6096000" cy="17526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43008"/>
                <a:gridCol w="1904992"/>
                <a:gridCol w="2024098"/>
                <a:gridCol w="1023902"/>
              </a:tblGrid>
              <a:tr h="227964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Föreningsarbete. Experimentgrupp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Ej</a:t>
                      </a:r>
                      <a:r>
                        <a:rPr lang="sv-SE" baseline="0" dirty="0" smtClean="0">
                          <a:solidFill>
                            <a:schemeClr val="tx1"/>
                          </a:solidFill>
                        </a:rPr>
                        <a:t> föreningsarbete.</a:t>
                      </a:r>
                    </a:p>
                    <a:p>
                      <a:r>
                        <a:rPr lang="sv-SE" baseline="0" dirty="0" smtClean="0">
                          <a:solidFill>
                            <a:schemeClr val="tx1"/>
                          </a:solidFill>
                        </a:rPr>
                        <a:t>Jämförelsegrupp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Summa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/>
                        <a:t>Återfall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7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9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/>
                        <a:t>Ej återfall</a:t>
                      </a:r>
                      <a:endParaRPr lang="sv-SE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5</a:t>
                      </a:r>
                      <a:endParaRPr lang="sv-SE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1</a:t>
                      </a:r>
                      <a:endParaRPr lang="sv-SE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6</a:t>
                      </a:r>
                      <a:endParaRPr lang="sv-SE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/>
                        <a:t>Summa</a:t>
                      </a:r>
                      <a:endParaRPr lang="sv-SE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7</a:t>
                      </a:r>
                      <a:endParaRPr lang="sv-SE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8</a:t>
                      </a:r>
                      <a:endParaRPr lang="sv-SE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15</a:t>
                      </a:r>
                      <a:endParaRPr lang="sv-SE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Population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6115064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sv-SE" dirty="0" smtClean="0"/>
              <a:t>En statistisk undersökningar ger kunskaper om en viss population.</a:t>
            </a:r>
          </a:p>
          <a:p>
            <a:pPr>
              <a:buNone/>
            </a:pPr>
            <a:r>
              <a:rPr lang="sv-SE" dirty="0" smtClean="0"/>
              <a:t>Ex.</a:t>
            </a:r>
          </a:p>
          <a:p>
            <a:r>
              <a:rPr lang="sv-SE" dirty="0" smtClean="0"/>
              <a:t>Alla vuxna i Sverige</a:t>
            </a:r>
          </a:p>
          <a:p>
            <a:r>
              <a:rPr lang="sv-SE" dirty="0" smtClean="0"/>
              <a:t>Alla småföretag i Göteborg</a:t>
            </a:r>
          </a:p>
          <a:p>
            <a:r>
              <a:rPr lang="sv-SE" dirty="0" smtClean="0"/>
              <a:t>Alla flyttfåglar som passerar Sverige</a:t>
            </a:r>
          </a:p>
          <a:p>
            <a:r>
              <a:rPr lang="sv-SE" dirty="0" smtClean="0"/>
              <a:t>Vid vattenkoksexperimentet:  alla möjliga vattenkokningar</a:t>
            </a:r>
          </a:p>
        </p:txBody>
      </p:sp>
      <p:sp>
        <p:nvSpPr>
          <p:cNvPr id="4" name="Höger klammerparentes 3"/>
          <p:cNvSpPr/>
          <p:nvPr/>
        </p:nvSpPr>
        <p:spPr>
          <a:xfrm>
            <a:off x="6572264" y="3429000"/>
            <a:ext cx="214314" cy="1357322"/>
          </a:xfrm>
          <a:prstGeom prst="rightBrac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Höger klammerparentes 4"/>
          <p:cNvSpPr/>
          <p:nvPr/>
        </p:nvSpPr>
        <p:spPr>
          <a:xfrm>
            <a:off x="6572264" y="4857760"/>
            <a:ext cx="214314" cy="857256"/>
          </a:xfrm>
          <a:prstGeom prst="rightBrac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textruta 5"/>
          <p:cNvSpPr txBox="1"/>
          <p:nvPr/>
        </p:nvSpPr>
        <p:spPr>
          <a:xfrm>
            <a:off x="7000892" y="4000504"/>
            <a:ext cx="960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 smtClean="0">
                <a:latin typeface="+mn-lt"/>
              </a:rPr>
              <a:t>Ändliga</a:t>
            </a:r>
            <a:endParaRPr lang="sv-SE" sz="2000" dirty="0">
              <a:latin typeface="+mn-lt"/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7000892" y="5072074"/>
            <a:ext cx="9861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 smtClean="0">
                <a:latin typeface="+mn-lt"/>
              </a:rPr>
              <a:t>Oändlig</a:t>
            </a:r>
            <a:endParaRPr lang="sv-SE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428596" y="285728"/>
            <a:ext cx="8258204" cy="584043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v-SE" sz="3900" b="1" dirty="0" smtClean="0"/>
              <a:t>Kan man hitta alla individer i populationen?</a:t>
            </a:r>
          </a:p>
          <a:p>
            <a:pPr>
              <a:buNone/>
            </a:pPr>
            <a:r>
              <a:rPr lang="sv-SE" dirty="0" smtClean="0"/>
              <a:t>Man definierar en ram av individer som populationen består av, t.ex. via register. </a:t>
            </a:r>
          </a:p>
          <a:p>
            <a:r>
              <a:rPr lang="sv-SE" dirty="0" smtClean="0"/>
              <a:t>Idealt innehåller ramen precis alla individer i populationen</a:t>
            </a:r>
          </a:p>
          <a:p>
            <a:r>
              <a:rPr lang="sv-SE" dirty="0" smtClean="0">
                <a:solidFill>
                  <a:srgbClr val="FF0000"/>
                </a:solidFill>
              </a:rPr>
              <a:t>Övertäckning.</a:t>
            </a:r>
            <a:r>
              <a:rPr lang="sv-SE" dirty="0" smtClean="0"/>
              <a:t> Individer som inte tillhör målpopulationen finns i ramen.</a:t>
            </a:r>
          </a:p>
          <a:p>
            <a:pPr lvl="1"/>
            <a:r>
              <a:rPr lang="sv-SE" dirty="0" smtClean="0"/>
              <a:t>Avliden, företag som gått i konkurs</a:t>
            </a:r>
          </a:p>
          <a:p>
            <a:r>
              <a:rPr lang="sv-SE" dirty="0" smtClean="0">
                <a:solidFill>
                  <a:srgbClr val="FF0000"/>
                </a:solidFill>
              </a:rPr>
              <a:t>Undertäckning.</a:t>
            </a:r>
            <a:r>
              <a:rPr lang="sv-SE" dirty="0" smtClean="0"/>
              <a:t> Individer i målpopulationen saknas i ramen.</a:t>
            </a:r>
          </a:p>
          <a:p>
            <a:pPr lvl="1"/>
            <a:r>
              <a:rPr lang="sv-SE" dirty="0"/>
              <a:t> </a:t>
            </a:r>
            <a:r>
              <a:rPr lang="sv-SE" dirty="0" smtClean="0"/>
              <a:t>Nyinflyttad, nystartat företag, person som saknar fast telefon.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414</TotalTime>
  <Words>1026</Words>
  <Application>Microsoft Office PowerPoint</Application>
  <PresentationFormat>Bildspel på skärmen (4:3)</PresentationFormat>
  <Paragraphs>135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1" baseType="lpstr">
      <vt:lpstr>Office-tema</vt:lpstr>
      <vt:lpstr>Statistiska undersökningar</vt:lpstr>
      <vt:lpstr>Varför?</vt:lpstr>
      <vt:lpstr>Varför?</vt:lpstr>
      <vt:lpstr>Klassificering av undersökningar</vt:lpstr>
      <vt:lpstr>Klassificering av undersökningar</vt:lpstr>
      <vt:lpstr>Bild 6</vt:lpstr>
      <vt:lpstr>Ex. Ett kvasiexperimentellt försök </vt:lpstr>
      <vt:lpstr>Population</vt:lpstr>
      <vt:lpstr>Bild 9</vt:lpstr>
      <vt:lpstr>Bild 10</vt:lpstr>
      <vt:lpstr>Datainsamling</vt:lpstr>
      <vt:lpstr>Bild 12</vt:lpstr>
      <vt:lpstr>Bild 13</vt:lpstr>
      <vt:lpstr>Insamlingsmetoder</vt:lpstr>
      <vt:lpstr>Bild 15</vt:lpstr>
      <vt:lpstr>Skalor</vt:lpstr>
      <vt:lpstr>Vilka ska ingå i undersökningen?</vt:lpstr>
      <vt:lpstr>Några urvalssätt</vt:lpstr>
      <vt:lpstr>Några urvalssätt</vt:lpstr>
      <vt:lpstr>Varför sannolikhetsurval?</vt:lpstr>
    </vt:vector>
  </TitlesOfParts>
  <Company>Chalmers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Statistiska undersökningar</dc:title>
  <dc:creator>Jenny</dc:creator>
  <cp:lastModifiedBy>Jenny</cp:lastModifiedBy>
  <cp:revision>31</cp:revision>
  <dcterms:created xsi:type="dcterms:W3CDTF">2009-01-13T14:47:48Z</dcterms:created>
  <dcterms:modified xsi:type="dcterms:W3CDTF">2009-01-19T18:04:44Z</dcterms:modified>
</cp:coreProperties>
</file>